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2" r:id="rId3"/>
    <p:sldId id="263" r:id="rId4"/>
    <p:sldId id="257" r:id="rId5"/>
    <p:sldId id="270" r:id="rId6"/>
    <p:sldId id="301" r:id="rId7"/>
    <p:sldId id="302" r:id="rId8"/>
    <p:sldId id="303" r:id="rId9"/>
    <p:sldId id="268" r:id="rId10"/>
    <p:sldId id="271" r:id="rId11"/>
    <p:sldId id="269" r:id="rId12"/>
    <p:sldId id="272" r:id="rId13"/>
    <p:sldId id="304" r:id="rId14"/>
    <p:sldId id="299" r:id="rId15"/>
    <p:sldId id="294" r:id="rId16"/>
    <p:sldId id="260" r:id="rId1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3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26" autoAdjust="0"/>
    <p:restoredTop sz="87191" autoAdjust="0"/>
  </p:normalViewPr>
  <p:slideViewPr>
    <p:cSldViewPr snapToGrid="0">
      <p:cViewPr varScale="1">
        <p:scale>
          <a:sx n="104" d="100"/>
          <a:sy n="104" d="100"/>
        </p:scale>
        <p:origin x="828" y="102"/>
      </p:cViewPr>
      <p:guideLst/>
    </p:cSldViewPr>
  </p:slideViewPr>
  <p:outlineViewPr>
    <p:cViewPr>
      <p:scale>
        <a:sx n="33" d="100"/>
        <a:sy n="33" d="100"/>
      </p:scale>
      <p:origin x="0" y="-153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B3638-5DA2-41E1-A32B-6A772F8F21E8}" type="datetimeFigureOut">
              <a:rPr lang="es-PE" smtClean="0"/>
              <a:t>18/11/2023</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54AF42-F54D-45D3-8F72-36401ED196A3}" type="slidenum">
              <a:rPr lang="es-PE" smtClean="0"/>
              <a:t>‹Nº›</a:t>
            </a:fld>
            <a:endParaRPr lang="es-PE"/>
          </a:p>
        </p:txBody>
      </p:sp>
    </p:spTree>
    <p:extLst>
      <p:ext uri="{BB962C8B-B14F-4D97-AF65-F5344CB8AC3E}">
        <p14:creationId xmlns:p14="http://schemas.microsoft.com/office/powerpoint/2010/main" val="2269954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3E54AF42-F54D-45D3-8F72-36401ED196A3}" type="slidenum">
              <a:rPr lang="es-PE" smtClean="0"/>
              <a:t>6</a:t>
            </a:fld>
            <a:endParaRPr lang="es-PE"/>
          </a:p>
        </p:txBody>
      </p:sp>
    </p:spTree>
    <p:extLst>
      <p:ext uri="{BB962C8B-B14F-4D97-AF65-F5344CB8AC3E}">
        <p14:creationId xmlns:p14="http://schemas.microsoft.com/office/powerpoint/2010/main" val="920514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3E54AF42-F54D-45D3-8F72-36401ED196A3}" type="slidenum">
              <a:rPr lang="es-PE" smtClean="0"/>
              <a:t>7</a:t>
            </a:fld>
            <a:endParaRPr lang="es-PE"/>
          </a:p>
        </p:txBody>
      </p:sp>
    </p:spTree>
    <p:extLst>
      <p:ext uri="{BB962C8B-B14F-4D97-AF65-F5344CB8AC3E}">
        <p14:creationId xmlns:p14="http://schemas.microsoft.com/office/powerpoint/2010/main" val="1273233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3E54AF42-F54D-45D3-8F72-36401ED196A3}" type="slidenum">
              <a:rPr lang="es-PE" smtClean="0"/>
              <a:t>8</a:t>
            </a:fld>
            <a:endParaRPr lang="es-PE"/>
          </a:p>
        </p:txBody>
      </p:sp>
    </p:spTree>
    <p:extLst>
      <p:ext uri="{BB962C8B-B14F-4D97-AF65-F5344CB8AC3E}">
        <p14:creationId xmlns:p14="http://schemas.microsoft.com/office/powerpoint/2010/main" val="1272241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3E54AF42-F54D-45D3-8F72-36401ED196A3}" type="slidenum">
              <a:rPr lang="es-PE" smtClean="0"/>
              <a:t>12</a:t>
            </a:fld>
            <a:endParaRPr lang="es-PE"/>
          </a:p>
        </p:txBody>
      </p:sp>
    </p:spTree>
    <p:extLst>
      <p:ext uri="{BB962C8B-B14F-4D97-AF65-F5344CB8AC3E}">
        <p14:creationId xmlns:p14="http://schemas.microsoft.com/office/powerpoint/2010/main" val="1891677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3E54AF42-F54D-45D3-8F72-36401ED196A3}" type="slidenum">
              <a:rPr lang="es-PE" smtClean="0"/>
              <a:t>13</a:t>
            </a:fld>
            <a:endParaRPr lang="es-PE"/>
          </a:p>
        </p:txBody>
      </p:sp>
    </p:spTree>
    <p:extLst>
      <p:ext uri="{BB962C8B-B14F-4D97-AF65-F5344CB8AC3E}">
        <p14:creationId xmlns:p14="http://schemas.microsoft.com/office/powerpoint/2010/main" val="2920515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18/11/2023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9181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18/11/2023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729273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18/11/2023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073107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18/11/2023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894522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18/11/2023</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3593730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CC231CB2-8F63-4ACB-AA28-38CB9C3B0788}" type="datetimeFigureOut">
              <a:rPr lang="es-ES" smtClean="0"/>
              <a:t>18/11/2023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3646244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CC231CB2-8F63-4ACB-AA28-38CB9C3B0788}" type="datetimeFigureOut">
              <a:rPr lang="es-ES" smtClean="0"/>
              <a:t>18/11/2023</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496232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CC231CB2-8F63-4ACB-AA28-38CB9C3B0788}" type="datetimeFigureOut">
              <a:rPr lang="es-ES" smtClean="0"/>
              <a:t>18/11/2023</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989915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CC231CB2-8F63-4ACB-AA28-38CB9C3B0788}" type="datetimeFigureOut">
              <a:rPr lang="es-ES" smtClean="0"/>
              <a:t>18/11/2023</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16240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18/11/2023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1999809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18/11/2023</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21969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231CB2-8F63-4ACB-AA28-38CB9C3B0788}" type="datetimeFigureOut">
              <a:rPr lang="es-ES" smtClean="0"/>
              <a:t>18/11/2023</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A79FA8-4D08-4E50-BBA2-D88CCB263461}" type="slidenum">
              <a:rPr lang="es-ES" smtClean="0"/>
              <a:t>‹Nº›</a:t>
            </a:fld>
            <a:endParaRPr lang="es-ES"/>
          </a:p>
        </p:txBody>
      </p:sp>
    </p:spTree>
    <p:extLst>
      <p:ext uri="{BB962C8B-B14F-4D97-AF65-F5344CB8AC3E}">
        <p14:creationId xmlns:p14="http://schemas.microsoft.com/office/powerpoint/2010/main" val="298081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5802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F3272-4A46-1452-21BB-A74402C84541}"/>
              </a:ext>
            </a:extLst>
          </p:cNvPr>
          <p:cNvSpPr>
            <a:spLocks noGrp="1"/>
          </p:cNvSpPr>
          <p:nvPr>
            <p:ph type="title"/>
          </p:nvPr>
        </p:nvSpPr>
        <p:spPr>
          <a:xfrm>
            <a:off x="839788" y="365125"/>
            <a:ext cx="8158438" cy="1384162"/>
          </a:xfrm>
        </p:spPr>
        <p:txBody>
          <a:bodyPr/>
          <a:lstStyle/>
          <a:p>
            <a:r>
              <a:rPr lang="es-ES" dirty="0">
                <a:solidFill>
                  <a:srgbClr val="00F3B5"/>
                </a:solidFill>
                <a:latin typeface="Prompt" panose="00000800000000000000" pitchFamily="2" charset="-34"/>
                <a:cs typeface="Prompt" panose="00000800000000000000" pitchFamily="2" charset="-34"/>
              </a:rPr>
              <a:t>Evolución demográfica urbana.</a:t>
            </a:r>
          </a:p>
        </p:txBody>
      </p:sp>
      <p:pic>
        <p:nvPicPr>
          <p:cNvPr id="12" name="Imagen 11">
            <a:extLst>
              <a:ext uri="{FF2B5EF4-FFF2-40B4-BE49-F238E27FC236}">
                <a16:creationId xmlns:a16="http://schemas.microsoft.com/office/drawing/2014/main" id="{1222AD68-9336-7765-60D6-7CCCDAF84E13}"/>
              </a:ext>
            </a:extLst>
          </p:cNvPr>
          <p:cNvPicPr>
            <a:picLocks noChangeAspect="1"/>
          </p:cNvPicPr>
          <p:nvPr/>
        </p:nvPicPr>
        <p:blipFill>
          <a:blip r:embed="rId2"/>
          <a:stretch>
            <a:fillRect/>
          </a:stretch>
        </p:blipFill>
        <p:spPr>
          <a:xfrm>
            <a:off x="1920443" y="1630073"/>
            <a:ext cx="8500925" cy="4958082"/>
          </a:xfrm>
          <a:prstGeom prst="rect">
            <a:avLst/>
          </a:prstGeom>
        </p:spPr>
      </p:pic>
      <p:sp>
        <p:nvSpPr>
          <p:cNvPr id="13" name="CuadroTexto 12">
            <a:extLst>
              <a:ext uri="{FF2B5EF4-FFF2-40B4-BE49-F238E27FC236}">
                <a16:creationId xmlns:a16="http://schemas.microsoft.com/office/drawing/2014/main" id="{E7E588D7-164E-1D97-E935-59838F66A603}"/>
              </a:ext>
            </a:extLst>
          </p:cNvPr>
          <p:cNvSpPr txBox="1"/>
          <p:nvPr/>
        </p:nvSpPr>
        <p:spPr>
          <a:xfrm>
            <a:off x="8998226" y="6581001"/>
            <a:ext cx="2125084" cy="276999"/>
          </a:xfrm>
          <a:prstGeom prst="rect">
            <a:avLst/>
          </a:prstGeom>
          <a:noFill/>
        </p:spPr>
        <p:txBody>
          <a:bodyPr wrap="square" rtlCol="0">
            <a:spAutoFit/>
          </a:bodyPr>
          <a:lstStyle/>
          <a:p>
            <a:r>
              <a:rPr lang="es-MX" sz="1200" dirty="0"/>
              <a:t>Fuente: Censos INEI</a:t>
            </a:r>
            <a:endParaRPr lang="es-PE" sz="1200" dirty="0"/>
          </a:p>
        </p:txBody>
      </p:sp>
    </p:spTree>
    <p:extLst>
      <p:ext uri="{BB962C8B-B14F-4D97-AF65-F5344CB8AC3E}">
        <p14:creationId xmlns:p14="http://schemas.microsoft.com/office/powerpoint/2010/main" val="1545792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6790899" cy="1429045"/>
          </a:xfrm>
        </p:spPr>
        <p:txBody>
          <a:bodyPr>
            <a:normAutofit/>
          </a:bodyPr>
          <a:lstStyle/>
          <a:p>
            <a:r>
              <a:rPr lang="es-ES" dirty="0">
                <a:solidFill>
                  <a:srgbClr val="00F3B5"/>
                </a:solidFill>
                <a:latin typeface="Prompt" panose="00000800000000000000" pitchFamily="2" charset="-34"/>
                <a:cs typeface="Prompt" panose="00000800000000000000" pitchFamily="2" charset="-34"/>
              </a:rPr>
              <a:t>Desarrollo de la vivienda.</a:t>
            </a:r>
          </a:p>
        </p:txBody>
      </p:sp>
    </p:spTree>
    <p:extLst>
      <p:ext uri="{BB962C8B-B14F-4D97-AF65-F5344CB8AC3E}">
        <p14:creationId xmlns:p14="http://schemas.microsoft.com/office/powerpoint/2010/main" val="1101576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23326B08-DA6B-E18B-60E8-1222D5121078}"/>
              </a:ext>
            </a:extLst>
          </p:cNvPr>
          <p:cNvSpPr>
            <a:spLocks noGrp="1"/>
          </p:cNvSpPr>
          <p:nvPr>
            <p:ph type="title"/>
          </p:nvPr>
        </p:nvSpPr>
        <p:spPr>
          <a:xfrm>
            <a:off x="470775" y="354246"/>
            <a:ext cx="8794411" cy="1429045"/>
          </a:xfrm>
        </p:spPr>
        <p:txBody>
          <a:bodyPr>
            <a:normAutofit/>
          </a:bodyPr>
          <a:lstStyle/>
          <a:p>
            <a:r>
              <a:rPr lang="es-ES" sz="4000" dirty="0">
                <a:solidFill>
                  <a:srgbClr val="00F3B5"/>
                </a:solidFill>
                <a:latin typeface="Prompt" panose="00000800000000000000" pitchFamily="2" charset="-34"/>
                <a:cs typeface="Prompt" panose="00000800000000000000" pitchFamily="2" charset="-34"/>
              </a:rPr>
              <a:t>Desarrollo de la vivienda.</a:t>
            </a:r>
          </a:p>
        </p:txBody>
      </p:sp>
      <p:pic>
        <p:nvPicPr>
          <p:cNvPr id="22" name="Imagen 21">
            <a:extLst>
              <a:ext uri="{FF2B5EF4-FFF2-40B4-BE49-F238E27FC236}">
                <a16:creationId xmlns:a16="http://schemas.microsoft.com/office/drawing/2014/main" id="{988A2F5C-6763-9A6B-96CB-A6826D795CBE}"/>
              </a:ext>
            </a:extLst>
          </p:cNvPr>
          <p:cNvPicPr>
            <a:picLocks noChangeAspect="1"/>
          </p:cNvPicPr>
          <p:nvPr/>
        </p:nvPicPr>
        <p:blipFill>
          <a:blip r:embed="rId3"/>
          <a:stretch>
            <a:fillRect/>
          </a:stretch>
        </p:blipFill>
        <p:spPr>
          <a:xfrm>
            <a:off x="470775" y="1998671"/>
            <a:ext cx="10918882" cy="3950550"/>
          </a:xfrm>
          <a:prstGeom prst="rect">
            <a:avLst/>
          </a:prstGeom>
        </p:spPr>
      </p:pic>
    </p:spTree>
    <p:extLst>
      <p:ext uri="{BB962C8B-B14F-4D97-AF65-F5344CB8AC3E}">
        <p14:creationId xmlns:p14="http://schemas.microsoft.com/office/powerpoint/2010/main" val="2304745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23326B08-DA6B-E18B-60E8-1222D5121078}"/>
              </a:ext>
            </a:extLst>
          </p:cNvPr>
          <p:cNvSpPr>
            <a:spLocks noGrp="1"/>
          </p:cNvSpPr>
          <p:nvPr>
            <p:ph type="title"/>
          </p:nvPr>
        </p:nvSpPr>
        <p:spPr>
          <a:xfrm>
            <a:off x="470775" y="354246"/>
            <a:ext cx="8794411" cy="1429045"/>
          </a:xfrm>
        </p:spPr>
        <p:txBody>
          <a:bodyPr>
            <a:normAutofit/>
          </a:bodyPr>
          <a:lstStyle/>
          <a:p>
            <a:r>
              <a:rPr lang="es-ES" sz="4000" dirty="0">
                <a:solidFill>
                  <a:srgbClr val="00F3B5"/>
                </a:solidFill>
                <a:latin typeface="Prompt" panose="00000800000000000000" pitchFamily="2" charset="-34"/>
                <a:cs typeface="Prompt" panose="00000800000000000000" pitchFamily="2" charset="-34"/>
              </a:rPr>
              <a:t>Desarrollo de la vivienda.</a:t>
            </a:r>
          </a:p>
        </p:txBody>
      </p:sp>
      <p:pic>
        <p:nvPicPr>
          <p:cNvPr id="2" name="Imagen 1">
            <a:extLst>
              <a:ext uri="{FF2B5EF4-FFF2-40B4-BE49-F238E27FC236}">
                <a16:creationId xmlns:a16="http://schemas.microsoft.com/office/drawing/2014/main" id="{2CDF4A7F-F476-A4A2-2180-006A9B4874EF}"/>
              </a:ext>
            </a:extLst>
          </p:cNvPr>
          <p:cNvPicPr>
            <a:picLocks noChangeAspect="1"/>
          </p:cNvPicPr>
          <p:nvPr/>
        </p:nvPicPr>
        <p:blipFill>
          <a:blip r:embed="rId3"/>
          <a:stretch>
            <a:fillRect/>
          </a:stretch>
        </p:blipFill>
        <p:spPr>
          <a:xfrm>
            <a:off x="384037" y="1783291"/>
            <a:ext cx="10906689" cy="3999323"/>
          </a:xfrm>
          <a:prstGeom prst="rect">
            <a:avLst/>
          </a:prstGeom>
        </p:spPr>
      </p:pic>
    </p:spTree>
    <p:extLst>
      <p:ext uri="{BB962C8B-B14F-4D97-AF65-F5344CB8AC3E}">
        <p14:creationId xmlns:p14="http://schemas.microsoft.com/office/powerpoint/2010/main" val="1578871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5740371" cy="1429045"/>
          </a:xfrm>
        </p:spPr>
        <p:txBody>
          <a:bodyPr>
            <a:normAutofit/>
          </a:bodyPr>
          <a:lstStyle/>
          <a:p>
            <a:r>
              <a:rPr lang="es-ES" dirty="0">
                <a:solidFill>
                  <a:srgbClr val="00F3B5"/>
                </a:solidFill>
                <a:latin typeface="Prompt" panose="00000800000000000000" pitchFamily="2" charset="-34"/>
                <a:cs typeface="Prompt" panose="00000800000000000000" pitchFamily="2" charset="-34"/>
              </a:rPr>
              <a:t>Políticas de vivienda.</a:t>
            </a:r>
          </a:p>
        </p:txBody>
      </p:sp>
    </p:spTree>
    <p:extLst>
      <p:ext uri="{BB962C8B-B14F-4D97-AF65-F5344CB8AC3E}">
        <p14:creationId xmlns:p14="http://schemas.microsoft.com/office/powerpoint/2010/main" val="27304400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6527CF1A-F8A4-6AD8-7E2A-013F02E82D8E}"/>
              </a:ext>
            </a:extLst>
          </p:cNvPr>
          <p:cNvSpPr>
            <a:spLocks noGrp="1"/>
          </p:cNvSpPr>
          <p:nvPr>
            <p:ph type="title"/>
          </p:nvPr>
        </p:nvSpPr>
        <p:spPr>
          <a:xfrm>
            <a:off x="355629" y="442381"/>
            <a:ext cx="8391764" cy="1331335"/>
          </a:xfrm>
        </p:spPr>
        <p:txBody>
          <a:bodyPr>
            <a:normAutofit/>
          </a:bodyPr>
          <a:lstStyle/>
          <a:p>
            <a:r>
              <a:rPr lang="es-ES" sz="4000" dirty="0">
                <a:solidFill>
                  <a:srgbClr val="00F3B5"/>
                </a:solidFill>
                <a:latin typeface="Prompt" panose="00000800000000000000" pitchFamily="2" charset="-34"/>
                <a:cs typeface="Prompt" panose="00000800000000000000" pitchFamily="2" charset="-34"/>
              </a:rPr>
              <a:t>Políticas de vivienda.</a:t>
            </a:r>
          </a:p>
        </p:txBody>
      </p:sp>
      <p:pic>
        <p:nvPicPr>
          <p:cNvPr id="16" name="Imagen 15">
            <a:extLst>
              <a:ext uri="{FF2B5EF4-FFF2-40B4-BE49-F238E27FC236}">
                <a16:creationId xmlns:a16="http://schemas.microsoft.com/office/drawing/2014/main" id="{3E0ED44B-C31C-12BB-01C4-F2205C1F78DE}"/>
              </a:ext>
            </a:extLst>
          </p:cNvPr>
          <p:cNvPicPr>
            <a:picLocks noChangeAspect="1"/>
          </p:cNvPicPr>
          <p:nvPr/>
        </p:nvPicPr>
        <p:blipFill>
          <a:blip r:embed="rId2"/>
          <a:stretch>
            <a:fillRect/>
          </a:stretch>
        </p:blipFill>
        <p:spPr>
          <a:xfrm>
            <a:off x="2400712" y="1395025"/>
            <a:ext cx="7362124" cy="5035373"/>
          </a:xfrm>
          <a:prstGeom prst="rect">
            <a:avLst/>
          </a:prstGeom>
        </p:spPr>
      </p:pic>
    </p:spTree>
    <p:extLst>
      <p:ext uri="{BB962C8B-B14F-4D97-AF65-F5344CB8AC3E}">
        <p14:creationId xmlns:p14="http://schemas.microsoft.com/office/powerpoint/2010/main" val="2475313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381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ángulo 5"/>
          <p:cNvSpPr/>
          <p:nvPr/>
        </p:nvSpPr>
        <p:spPr>
          <a:xfrm>
            <a:off x="1904948" y="2423937"/>
            <a:ext cx="9995900" cy="2123658"/>
          </a:xfrm>
          <a:prstGeom prst="rect">
            <a:avLst/>
          </a:prstGeom>
        </p:spPr>
        <p:txBody>
          <a:bodyPr wrap="square">
            <a:spAutoFit/>
          </a:bodyPr>
          <a:lstStyle/>
          <a:p>
            <a:r>
              <a:rPr lang="es-ES" sz="6600" dirty="0">
                <a:solidFill>
                  <a:srgbClr val="00F3B5"/>
                </a:solidFill>
                <a:latin typeface="Prompt" panose="00000800000000000000" pitchFamily="2" charset="-34"/>
                <a:cs typeface="Prompt" panose="00000800000000000000" pitchFamily="2" charset="-34"/>
              </a:rPr>
              <a:t>Gestión de proyectos inmobiliarios</a:t>
            </a:r>
            <a:endParaRPr lang="es-ES" sz="6600" dirty="0">
              <a:solidFill>
                <a:schemeClr val="bg1"/>
              </a:solidFill>
              <a:latin typeface="Prompt" panose="00000800000000000000" pitchFamily="2" charset="-34"/>
              <a:cs typeface="Prompt" panose="00000800000000000000" pitchFamily="2" charset="-34"/>
            </a:endParaRPr>
          </a:p>
        </p:txBody>
      </p:sp>
      <p:sp>
        <p:nvSpPr>
          <p:cNvPr id="7" name="CuadroTexto 6"/>
          <p:cNvSpPr txBox="1"/>
          <p:nvPr/>
        </p:nvSpPr>
        <p:spPr>
          <a:xfrm>
            <a:off x="1726249" y="1401509"/>
            <a:ext cx="3811425" cy="369332"/>
          </a:xfrm>
          <a:prstGeom prst="rect">
            <a:avLst/>
          </a:prstGeom>
          <a:noFill/>
        </p:spPr>
        <p:txBody>
          <a:bodyPr wrap="square" rtlCol="0">
            <a:spAutoFit/>
          </a:bodyPr>
          <a:lstStyle/>
          <a:p>
            <a:r>
              <a:rPr lang="es-ES" dirty="0">
                <a:solidFill>
                  <a:schemeClr val="bg1"/>
                </a:solidFill>
                <a:latin typeface="Prompt" panose="00000800000000000000" pitchFamily="2" charset="-34"/>
                <a:cs typeface="Prompt" panose="00000800000000000000" pitchFamily="2" charset="-34"/>
              </a:rPr>
              <a:t>CURSO DE FORMACIÓN</a:t>
            </a:r>
          </a:p>
        </p:txBody>
      </p:sp>
    </p:spTree>
    <p:extLst>
      <p:ext uri="{BB962C8B-B14F-4D97-AF65-F5344CB8AC3E}">
        <p14:creationId xmlns:p14="http://schemas.microsoft.com/office/powerpoint/2010/main" val="1825619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8" y="2766940"/>
            <a:ext cx="7300907" cy="844550"/>
          </a:xfrm>
        </p:spPr>
        <p:txBody>
          <a:bodyPr>
            <a:normAutofit fontScale="90000"/>
          </a:bodyPr>
          <a:lstStyle/>
          <a:p>
            <a:r>
              <a:rPr lang="es-ES" dirty="0">
                <a:solidFill>
                  <a:srgbClr val="00F3B5"/>
                </a:solidFill>
                <a:latin typeface="Prompt" panose="00000800000000000000" pitchFamily="2" charset="-34"/>
                <a:cs typeface="Prompt" panose="00000800000000000000" pitchFamily="2" charset="-34"/>
              </a:rPr>
              <a:t>Planeamiento y desarrollo de la vivienda.</a:t>
            </a:r>
          </a:p>
        </p:txBody>
      </p:sp>
      <p:sp>
        <p:nvSpPr>
          <p:cNvPr id="5" name="CuadroTexto 4"/>
          <p:cNvSpPr txBox="1"/>
          <p:nvPr/>
        </p:nvSpPr>
        <p:spPr>
          <a:xfrm>
            <a:off x="1087718" y="3717508"/>
            <a:ext cx="6691357" cy="369332"/>
          </a:xfrm>
          <a:prstGeom prst="rect">
            <a:avLst/>
          </a:prstGeom>
          <a:noFill/>
        </p:spPr>
        <p:txBody>
          <a:bodyPr wrap="square" rtlCol="0">
            <a:spAutoFit/>
          </a:bodyPr>
          <a:lstStyle/>
          <a:p>
            <a:r>
              <a:rPr lang="es-ES" dirty="0">
                <a:solidFill>
                  <a:schemeClr val="bg1"/>
                </a:solidFill>
                <a:latin typeface="Prompt" panose="00000800000000000000" pitchFamily="2" charset="-34"/>
                <a:cs typeface="Prompt" panose="00000800000000000000" pitchFamily="2" charset="-34"/>
              </a:rPr>
              <a:t>Módulo 4</a:t>
            </a:r>
            <a:endParaRPr lang="es-ES" dirty="0"/>
          </a:p>
        </p:txBody>
      </p:sp>
    </p:spTree>
    <p:extLst>
      <p:ext uri="{BB962C8B-B14F-4D97-AF65-F5344CB8AC3E}">
        <p14:creationId xmlns:p14="http://schemas.microsoft.com/office/powerpoint/2010/main" val="1071336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title"/>
          </p:nvPr>
        </p:nvSpPr>
        <p:spPr>
          <a:xfrm>
            <a:off x="839788" y="365125"/>
            <a:ext cx="8794542" cy="1325563"/>
          </a:xfrm>
        </p:spPr>
        <p:txBody>
          <a:bodyPr>
            <a:normAutofit/>
          </a:bodyPr>
          <a:lstStyle/>
          <a:p>
            <a:r>
              <a:rPr lang="es-ES" sz="4400" dirty="0">
                <a:solidFill>
                  <a:srgbClr val="00F3B5"/>
                </a:solidFill>
                <a:latin typeface="Prompt" panose="00000800000000000000" pitchFamily="2" charset="-34"/>
                <a:cs typeface="Prompt" panose="00000800000000000000" pitchFamily="2" charset="-34"/>
              </a:rPr>
              <a:t>Temario</a:t>
            </a:r>
            <a:endParaRPr lang="es-ES" dirty="0"/>
          </a:p>
        </p:txBody>
      </p:sp>
      <p:sp>
        <p:nvSpPr>
          <p:cNvPr id="13" name="Marcador de texto 6">
            <a:extLst>
              <a:ext uri="{FF2B5EF4-FFF2-40B4-BE49-F238E27FC236}">
                <a16:creationId xmlns:a16="http://schemas.microsoft.com/office/drawing/2014/main" id="{60544CAF-61EA-A105-1E04-081F2CFF2E5C}"/>
              </a:ext>
            </a:extLst>
          </p:cNvPr>
          <p:cNvSpPr txBox="1">
            <a:spLocks/>
          </p:cNvSpPr>
          <p:nvPr/>
        </p:nvSpPr>
        <p:spPr>
          <a:xfrm>
            <a:off x="839788" y="1607425"/>
            <a:ext cx="7650164"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s-ES" sz="2800" kern="0" dirty="0">
                <a:solidFill>
                  <a:srgbClr val="374151"/>
                </a:solidFill>
                <a:effectLst/>
                <a:latin typeface="Segoe UI" panose="020B0502040204020203" pitchFamily="34" charset="0"/>
                <a:ea typeface="Times New Roman" panose="02020603050405020304" pitchFamily="18" charset="0"/>
              </a:rPr>
              <a:t>Módulo IV: Planeamiento y Desarrollo de la Vivienda </a:t>
            </a:r>
            <a:endParaRPr lang="es-ES" sz="3600" dirty="0"/>
          </a:p>
        </p:txBody>
      </p:sp>
      <p:graphicFrame>
        <p:nvGraphicFramePr>
          <p:cNvPr id="14" name="Tabla 13">
            <a:extLst>
              <a:ext uri="{FF2B5EF4-FFF2-40B4-BE49-F238E27FC236}">
                <a16:creationId xmlns:a16="http://schemas.microsoft.com/office/drawing/2014/main" id="{19056FC7-28E5-D877-04D4-3236D1723206}"/>
              </a:ext>
            </a:extLst>
          </p:cNvPr>
          <p:cNvGraphicFramePr>
            <a:graphicFrameLocks noGrp="1"/>
          </p:cNvGraphicFramePr>
          <p:nvPr>
            <p:extLst>
              <p:ext uri="{D42A27DB-BD31-4B8C-83A1-F6EECF244321}">
                <p14:modId xmlns:p14="http://schemas.microsoft.com/office/powerpoint/2010/main" val="2032989520"/>
              </p:ext>
            </p:extLst>
          </p:nvPr>
        </p:nvGraphicFramePr>
        <p:xfrm>
          <a:off x="839788" y="2700933"/>
          <a:ext cx="7650164" cy="3009016"/>
        </p:xfrm>
        <a:graphic>
          <a:graphicData uri="http://schemas.openxmlformats.org/drawingml/2006/table">
            <a:tbl>
              <a:tblPr firstRow="1" firstCol="1" bandRow="1">
                <a:tableStyleId>{5C22544A-7EE6-4342-B048-85BDC9FD1C3A}</a:tableStyleId>
              </a:tblPr>
              <a:tblGrid>
                <a:gridCol w="7650164">
                  <a:extLst>
                    <a:ext uri="{9D8B030D-6E8A-4147-A177-3AD203B41FA5}">
                      <a16:colId xmlns:a16="http://schemas.microsoft.com/office/drawing/2014/main" val="1991109312"/>
                    </a:ext>
                  </a:extLst>
                </a:gridCol>
              </a:tblGrid>
              <a:tr h="752254">
                <a:tc>
                  <a:txBody>
                    <a:bodyPr/>
                    <a:lstStyle/>
                    <a:p>
                      <a:pPr indent="152400">
                        <a:lnSpc>
                          <a:spcPct val="107000"/>
                        </a:lnSpc>
                        <a:spcAft>
                          <a:spcPts val="800"/>
                        </a:spcAft>
                      </a:pPr>
                      <a:r>
                        <a:rPr lang="es-ES" sz="3200" kern="0" dirty="0">
                          <a:effectLst/>
                        </a:rPr>
                        <a:t>Planeamiento y evolución de las ciudades.</a:t>
                      </a:r>
                      <a:endParaRPr lang="es-PE"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extLst>
                  <a:ext uri="{0D108BD9-81ED-4DB2-BD59-A6C34878D82A}">
                    <a16:rowId xmlns:a16="http://schemas.microsoft.com/office/drawing/2014/main" val="487288646"/>
                  </a:ext>
                </a:extLst>
              </a:tr>
              <a:tr h="752254">
                <a:tc>
                  <a:txBody>
                    <a:bodyPr/>
                    <a:lstStyle/>
                    <a:p>
                      <a:pPr indent="152400">
                        <a:lnSpc>
                          <a:spcPct val="107000"/>
                        </a:lnSpc>
                        <a:spcAft>
                          <a:spcPts val="800"/>
                        </a:spcAft>
                      </a:pPr>
                      <a:r>
                        <a:rPr lang="es-ES" sz="3200" kern="0" dirty="0">
                          <a:effectLst/>
                        </a:rPr>
                        <a:t>Evolución demográfica urbana.</a:t>
                      </a:r>
                      <a:endParaRPr lang="es-PE"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extLst>
                  <a:ext uri="{0D108BD9-81ED-4DB2-BD59-A6C34878D82A}">
                    <a16:rowId xmlns:a16="http://schemas.microsoft.com/office/drawing/2014/main" val="3112552570"/>
                  </a:ext>
                </a:extLst>
              </a:tr>
              <a:tr h="752254">
                <a:tc>
                  <a:txBody>
                    <a:bodyPr/>
                    <a:lstStyle/>
                    <a:p>
                      <a:pPr indent="152400">
                        <a:lnSpc>
                          <a:spcPct val="107000"/>
                        </a:lnSpc>
                        <a:spcAft>
                          <a:spcPts val="800"/>
                        </a:spcAft>
                      </a:pPr>
                      <a:r>
                        <a:rPr lang="es-ES" sz="3200" kern="0" dirty="0">
                          <a:effectLst/>
                        </a:rPr>
                        <a:t>Desarrollo de la vivienda.</a:t>
                      </a:r>
                      <a:endParaRPr lang="es-PE"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extLst>
                  <a:ext uri="{0D108BD9-81ED-4DB2-BD59-A6C34878D82A}">
                    <a16:rowId xmlns:a16="http://schemas.microsoft.com/office/drawing/2014/main" val="1239990044"/>
                  </a:ext>
                </a:extLst>
              </a:tr>
              <a:tr h="752254">
                <a:tc>
                  <a:txBody>
                    <a:bodyPr/>
                    <a:lstStyle/>
                    <a:p>
                      <a:pPr indent="152400">
                        <a:lnSpc>
                          <a:spcPct val="107000"/>
                        </a:lnSpc>
                        <a:spcAft>
                          <a:spcPts val="800"/>
                        </a:spcAft>
                      </a:pPr>
                      <a:r>
                        <a:rPr lang="es-ES" sz="3200" kern="0" dirty="0">
                          <a:effectLst/>
                        </a:rPr>
                        <a:t>Políticas de vivienda.</a:t>
                      </a:r>
                      <a:endParaRPr lang="es-PE"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tc>
                <a:extLst>
                  <a:ext uri="{0D108BD9-81ED-4DB2-BD59-A6C34878D82A}">
                    <a16:rowId xmlns:a16="http://schemas.microsoft.com/office/drawing/2014/main" val="3753501870"/>
                  </a:ext>
                </a:extLst>
              </a:tr>
            </a:tbl>
          </a:graphicData>
        </a:graphic>
      </p:graphicFrame>
    </p:spTree>
    <p:extLst>
      <p:ext uri="{BB962C8B-B14F-4D97-AF65-F5344CB8AC3E}">
        <p14:creationId xmlns:p14="http://schemas.microsoft.com/office/powerpoint/2010/main" val="3074702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6667500" cy="844550"/>
          </a:xfrm>
        </p:spPr>
        <p:txBody>
          <a:bodyPr>
            <a:normAutofit fontScale="90000"/>
          </a:bodyPr>
          <a:lstStyle/>
          <a:p>
            <a:r>
              <a:rPr lang="es-MX" dirty="0">
                <a:solidFill>
                  <a:srgbClr val="00F3B5"/>
                </a:solidFill>
                <a:latin typeface="Prompt" panose="00000800000000000000" pitchFamily="2" charset="-34"/>
                <a:cs typeface="Prompt" panose="00000800000000000000" pitchFamily="2" charset="-34"/>
              </a:rPr>
              <a:t>Planeamiento y evolución de las ciudades.</a:t>
            </a:r>
          </a:p>
        </p:txBody>
      </p:sp>
    </p:spTree>
    <p:extLst>
      <p:ext uri="{BB962C8B-B14F-4D97-AF65-F5344CB8AC3E}">
        <p14:creationId xmlns:p14="http://schemas.microsoft.com/office/powerpoint/2010/main" val="3781268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F3272-4A46-1452-21BB-A74402C84541}"/>
              </a:ext>
            </a:extLst>
          </p:cNvPr>
          <p:cNvSpPr>
            <a:spLocks noGrp="1"/>
          </p:cNvSpPr>
          <p:nvPr>
            <p:ph type="title"/>
          </p:nvPr>
        </p:nvSpPr>
        <p:spPr>
          <a:xfrm>
            <a:off x="839788" y="365125"/>
            <a:ext cx="8585566" cy="1393337"/>
          </a:xfrm>
        </p:spPr>
        <p:txBody>
          <a:bodyPr/>
          <a:lstStyle/>
          <a:p>
            <a:r>
              <a:rPr lang="es-MX" dirty="0">
                <a:solidFill>
                  <a:srgbClr val="00F3B5"/>
                </a:solidFill>
                <a:latin typeface="Prompt" panose="00000800000000000000" pitchFamily="2" charset="-34"/>
                <a:cs typeface="Prompt" panose="00000800000000000000" pitchFamily="2" charset="-34"/>
              </a:rPr>
              <a:t>Planeamiento y evolución de las ciudades.</a:t>
            </a:r>
          </a:p>
        </p:txBody>
      </p:sp>
      <p:sp>
        <p:nvSpPr>
          <p:cNvPr id="13" name="CuadroTexto 12">
            <a:extLst>
              <a:ext uri="{FF2B5EF4-FFF2-40B4-BE49-F238E27FC236}">
                <a16:creationId xmlns:a16="http://schemas.microsoft.com/office/drawing/2014/main" id="{B981BAD8-F45C-750F-B793-695E6E212033}"/>
              </a:ext>
            </a:extLst>
          </p:cNvPr>
          <p:cNvSpPr txBox="1"/>
          <p:nvPr/>
        </p:nvSpPr>
        <p:spPr>
          <a:xfrm>
            <a:off x="839788" y="5201615"/>
            <a:ext cx="10141529" cy="1200329"/>
          </a:xfrm>
          <a:prstGeom prst="rect">
            <a:avLst/>
          </a:prstGeom>
          <a:noFill/>
        </p:spPr>
        <p:txBody>
          <a:bodyPr wrap="square">
            <a:spAutoFit/>
          </a:bodyPr>
          <a:lstStyle/>
          <a:p>
            <a:pPr algn="just"/>
            <a:r>
              <a:rPr lang="es-MX" dirty="0"/>
              <a:t>El planeamiento y la evolución de las ciudades en el Perú han experimentado transformaciones significativas a lo largo de su historia, reflejando tanto factores culturales como cambios en la estructura socioeconómica del país. Desde la época preincaica hasta la actualidad, la planificación urbana ha desempeñado un papel crucial en la configuración del entorno urbano peruano.</a:t>
            </a:r>
            <a:endParaRPr lang="es-PE" dirty="0"/>
          </a:p>
        </p:txBody>
      </p:sp>
      <p:pic>
        <p:nvPicPr>
          <p:cNvPr id="14" name="Imagen 13">
            <a:extLst>
              <a:ext uri="{FF2B5EF4-FFF2-40B4-BE49-F238E27FC236}">
                <a16:creationId xmlns:a16="http://schemas.microsoft.com/office/drawing/2014/main" id="{73C98D9E-F9A6-1B95-D436-F21F85B5DB0D}"/>
              </a:ext>
            </a:extLst>
          </p:cNvPr>
          <p:cNvPicPr>
            <a:picLocks noChangeAspect="1"/>
          </p:cNvPicPr>
          <p:nvPr/>
        </p:nvPicPr>
        <p:blipFill>
          <a:blip r:embed="rId3"/>
          <a:stretch>
            <a:fillRect/>
          </a:stretch>
        </p:blipFill>
        <p:spPr>
          <a:xfrm>
            <a:off x="839788" y="1758463"/>
            <a:ext cx="5025768" cy="3303652"/>
          </a:xfrm>
          <a:prstGeom prst="rect">
            <a:avLst/>
          </a:prstGeom>
        </p:spPr>
      </p:pic>
      <p:pic>
        <p:nvPicPr>
          <p:cNvPr id="16" name="Imagen 15">
            <a:extLst>
              <a:ext uri="{FF2B5EF4-FFF2-40B4-BE49-F238E27FC236}">
                <a16:creationId xmlns:a16="http://schemas.microsoft.com/office/drawing/2014/main" id="{7A546E68-033E-C89C-9807-6684C395FB15}"/>
              </a:ext>
            </a:extLst>
          </p:cNvPr>
          <p:cNvPicPr>
            <a:picLocks noChangeAspect="1"/>
          </p:cNvPicPr>
          <p:nvPr/>
        </p:nvPicPr>
        <p:blipFill>
          <a:blip r:embed="rId4"/>
          <a:stretch>
            <a:fillRect/>
          </a:stretch>
        </p:blipFill>
        <p:spPr>
          <a:xfrm>
            <a:off x="6307716" y="1758462"/>
            <a:ext cx="4673601" cy="3303652"/>
          </a:xfrm>
          <a:prstGeom prst="rect">
            <a:avLst/>
          </a:prstGeom>
        </p:spPr>
      </p:pic>
    </p:spTree>
    <p:extLst>
      <p:ext uri="{BB962C8B-B14F-4D97-AF65-F5344CB8AC3E}">
        <p14:creationId xmlns:p14="http://schemas.microsoft.com/office/powerpoint/2010/main" val="3028221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F3272-4A46-1452-21BB-A74402C84541}"/>
              </a:ext>
            </a:extLst>
          </p:cNvPr>
          <p:cNvSpPr>
            <a:spLocks noGrp="1"/>
          </p:cNvSpPr>
          <p:nvPr>
            <p:ph type="title"/>
          </p:nvPr>
        </p:nvSpPr>
        <p:spPr>
          <a:xfrm>
            <a:off x="839788" y="365125"/>
            <a:ext cx="8585566" cy="1393337"/>
          </a:xfrm>
        </p:spPr>
        <p:txBody>
          <a:bodyPr/>
          <a:lstStyle/>
          <a:p>
            <a:r>
              <a:rPr lang="es-MX" dirty="0">
                <a:solidFill>
                  <a:srgbClr val="00F3B5"/>
                </a:solidFill>
                <a:latin typeface="Prompt" panose="00000800000000000000" pitchFamily="2" charset="-34"/>
                <a:cs typeface="Prompt" panose="00000800000000000000" pitchFamily="2" charset="-34"/>
              </a:rPr>
              <a:t>Planeamiento y evolución de las ciudades.</a:t>
            </a:r>
          </a:p>
        </p:txBody>
      </p:sp>
      <p:sp>
        <p:nvSpPr>
          <p:cNvPr id="4" name="CuadroTexto 3">
            <a:extLst>
              <a:ext uri="{FF2B5EF4-FFF2-40B4-BE49-F238E27FC236}">
                <a16:creationId xmlns:a16="http://schemas.microsoft.com/office/drawing/2014/main" id="{ADF4D70F-D23E-9F3D-BEEB-BAC2E90093D7}"/>
              </a:ext>
            </a:extLst>
          </p:cNvPr>
          <p:cNvSpPr txBox="1"/>
          <p:nvPr/>
        </p:nvSpPr>
        <p:spPr>
          <a:xfrm>
            <a:off x="729673" y="1944914"/>
            <a:ext cx="5366327" cy="4524315"/>
          </a:xfrm>
          <a:prstGeom prst="rect">
            <a:avLst/>
          </a:prstGeom>
          <a:noFill/>
        </p:spPr>
        <p:txBody>
          <a:bodyPr wrap="square">
            <a:spAutoFit/>
          </a:bodyPr>
          <a:lstStyle/>
          <a:p>
            <a:pPr algn="just"/>
            <a:r>
              <a:rPr lang="es-MX" dirty="0"/>
              <a:t>Con la independencia en el siglo XIX, el proceso de urbanización se intensificó, especialmente durante el auge económico generado por la exportación de guano y salitre. El crecimiento urbano se aceleró, y las ciudades experimentaron cambios en su estructura a medida que se expandían para dar cabida a una población en aumento y a nuevas actividades económicas.</a:t>
            </a:r>
          </a:p>
          <a:p>
            <a:pPr algn="just"/>
            <a:endParaRPr lang="es-MX" dirty="0"/>
          </a:p>
          <a:p>
            <a:pPr algn="just"/>
            <a:r>
              <a:rPr lang="es-MX" dirty="0"/>
              <a:t>En el siglo XX, las migraciones internas y el desarrollo industrial continuaron moldeando el paisaje urbano peruano. Grandes ciudades como Lima enfrentaron desafíos relacionados con la planificación y la gestión del crecimiento desordenado, dando lugar a problemas como la informalidad en la construcción y la falta de infraestructuras adecuadas.</a:t>
            </a:r>
            <a:endParaRPr lang="es-PE" dirty="0"/>
          </a:p>
        </p:txBody>
      </p:sp>
      <p:pic>
        <p:nvPicPr>
          <p:cNvPr id="5" name="Imagen 4">
            <a:extLst>
              <a:ext uri="{FF2B5EF4-FFF2-40B4-BE49-F238E27FC236}">
                <a16:creationId xmlns:a16="http://schemas.microsoft.com/office/drawing/2014/main" id="{55A606D0-5529-00F6-B2BA-8759AEE65A54}"/>
              </a:ext>
            </a:extLst>
          </p:cNvPr>
          <p:cNvPicPr>
            <a:picLocks noChangeAspect="1"/>
          </p:cNvPicPr>
          <p:nvPr/>
        </p:nvPicPr>
        <p:blipFill>
          <a:blip r:embed="rId3"/>
          <a:stretch>
            <a:fillRect/>
          </a:stretch>
        </p:blipFill>
        <p:spPr>
          <a:xfrm>
            <a:off x="6342542" y="2281382"/>
            <a:ext cx="5119785" cy="3134446"/>
          </a:xfrm>
          <a:prstGeom prst="rect">
            <a:avLst/>
          </a:prstGeom>
        </p:spPr>
      </p:pic>
    </p:spTree>
    <p:extLst>
      <p:ext uri="{BB962C8B-B14F-4D97-AF65-F5344CB8AC3E}">
        <p14:creationId xmlns:p14="http://schemas.microsoft.com/office/powerpoint/2010/main" val="261120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F3272-4A46-1452-21BB-A74402C84541}"/>
              </a:ext>
            </a:extLst>
          </p:cNvPr>
          <p:cNvSpPr>
            <a:spLocks noGrp="1"/>
          </p:cNvSpPr>
          <p:nvPr>
            <p:ph type="title"/>
          </p:nvPr>
        </p:nvSpPr>
        <p:spPr>
          <a:xfrm>
            <a:off x="839788" y="365125"/>
            <a:ext cx="8585566" cy="1393337"/>
          </a:xfrm>
        </p:spPr>
        <p:txBody>
          <a:bodyPr/>
          <a:lstStyle/>
          <a:p>
            <a:r>
              <a:rPr lang="es-MX" dirty="0">
                <a:solidFill>
                  <a:srgbClr val="00F3B5"/>
                </a:solidFill>
                <a:latin typeface="Prompt" panose="00000800000000000000" pitchFamily="2" charset="-34"/>
                <a:cs typeface="Prompt" panose="00000800000000000000" pitchFamily="2" charset="-34"/>
              </a:rPr>
              <a:t>Planeamiento y evolución de las ciudades.</a:t>
            </a:r>
          </a:p>
        </p:txBody>
      </p:sp>
      <p:sp>
        <p:nvSpPr>
          <p:cNvPr id="6" name="CuadroTexto 5">
            <a:extLst>
              <a:ext uri="{FF2B5EF4-FFF2-40B4-BE49-F238E27FC236}">
                <a16:creationId xmlns:a16="http://schemas.microsoft.com/office/drawing/2014/main" id="{367BCD66-0454-5EBA-20FB-226D794018F1}"/>
              </a:ext>
            </a:extLst>
          </p:cNvPr>
          <p:cNvSpPr txBox="1"/>
          <p:nvPr/>
        </p:nvSpPr>
        <p:spPr>
          <a:xfrm>
            <a:off x="775133" y="1996453"/>
            <a:ext cx="6096000" cy="4031873"/>
          </a:xfrm>
          <a:prstGeom prst="rect">
            <a:avLst/>
          </a:prstGeom>
          <a:noFill/>
        </p:spPr>
        <p:txBody>
          <a:bodyPr wrap="square">
            <a:spAutoFit/>
          </a:bodyPr>
          <a:lstStyle/>
          <a:p>
            <a:pPr algn="just"/>
            <a:r>
              <a:rPr lang="es-MX" sz="1600" dirty="0"/>
              <a:t>En las últimas décadas del siglo XX y principios del siglo XXI, se observaron esfuerzos renovados para abordar los problemas urbanos en el Perú. Proyectos de revitalización de áreas urbanas, mejoras en infraestructuras de transporte y programas de vivienda fueron implementados para mejorar la calidad de vida en las ciudades. Sin embargo, persistieron retos como la desigualdad socioeconómica y la gestión eficiente del crecimiento urbano.</a:t>
            </a:r>
          </a:p>
          <a:p>
            <a:pPr algn="just"/>
            <a:endParaRPr lang="es-MX" sz="1600" dirty="0"/>
          </a:p>
          <a:p>
            <a:pPr algn="just"/>
            <a:r>
              <a:rPr lang="es-MX" sz="1600" dirty="0"/>
              <a:t>Hoy en día, el Perú continúa enfrentando desafíos en la planificación urbana, pero también ha logrado avances significativos. La sostenibilidad, la inclusión social y la preservación del patrimonio cultural son ahora consideraciones clave en el planeamiento de las ciudades, buscando un equilibrio entre el desarrollo económico y la calidad de vida de sus habitantes. En este contexto, el planeamiento urbano en el Perú se proyecta como un elemento crucial para construir ciudades más resilientes y sostenibles en el futuro.</a:t>
            </a:r>
            <a:endParaRPr lang="es-PE" sz="1600" dirty="0"/>
          </a:p>
        </p:txBody>
      </p:sp>
      <p:pic>
        <p:nvPicPr>
          <p:cNvPr id="7" name="Imagen 6">
            <a:extLst>
              <a:ext uri="{FF2B5EF4-FFF2-40B4-BE49-F238E27FC236}">
                <a16:creationId xmlns:a16="http://schemas.microsoft.com/office/drawing/2014/main" id="{F618846F-C6FC-0E9F-37F8-28A5D49BA751}"/>
              </a:ext>
            </a:extLst>
          </p:cNvPr>
          <p:cNvPicPr>
            <a:picLocks noChangeAspect="1"/>
          </p:cNvPicPr>
          <p:nvPr/>
        </p:nvPicPr>
        <p:blipFill>
          <a:blip r:embed="rId3"/>
          <a:stretch>
            <a:fillRect/>
          </a:stretch>
        </p:blipFill>
        <p:spPr>
          <a:xfrm>
            <a:off x="7123650" y="2508784"/>
            <a:ext cx="4603408" cy="2590755"/>
          </a:xfrm>
          <a:prstGeom prst="rect">
            <a:avLst/>
          </a:prstGeom>
        </p:spPr>
      </p:pic>
    </p:spTree>
    <p:extLst>
      <p:ext uri="{BB962C8B-B14F-4D97-AF65-F5344CB8AC3E}">
        <p14:creationId xmlns:p14="http://schemas.microsoft.com/office/powerpoint/2010/main" val="2200469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6667500" cy="844550"/>
          </a:xfrm>
        </p:spPr>
        <p:txBody>
          <a:bodyPr>
            <a:normAutofit fontScale="90000"/>
          </a:bodyPr>
          <a:lstStyle/>
          <a:p>
            <a:r>
              <a:rPr lang="es-ES" dirty="0">
                <a:solidFill>
                  <a:srgbClr val="00F3B5"/>
                </a:solidFill>
                <a:latin typeface="Prompt" panose="00000800000000000000" pitchFamily="2" charset="-34"/>
                <a:cs typeface="Prompt" panose="00000800000000000000" pitchFamily="2" charset="-34"/>
              </a:rPr>
              <a:t>Evolución demográfica urbana.</a:t>
            </a:r>
          </a:p>
        </p:txBody>
      </p:sp>
    </p:spTree>
    <p:extLst>
      <p:ext uri="{BB962C8B-B14F-4D97-AF65-F5344CB8AC3E}">
        <p14:creationId xmlns:p14="http://schemas.microsoft.com/office/powerpoint/2010/main" val="301225317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4565</TotalTime>
  <Words>446</Words>
  <Application>Microsoft Office PowerPoint</Application>
  <PresentationFormat>Panorámica</PresentationFormat>
  <Paragraphs>34</Paragraphs>
  <Slides>16</Slides>
  <Notes>5</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Arial</vt:lpstr>
      <vt:lpstr>Calibri</vt:lpstr>
      <vt:lpstr>Calibri Light</vt:lpstr>
      <vt:lpstr>Prompt</vt:lpstr>
      <vt:lpstr>Segoe UI</vt:lpstr>
      <vt:lpstr>Tema de Office</vt:lpstr>
      <vt:lpstr>Presentación de PowerPoint</vt:lpstr>
      <vt:lpstr>Presentación de PowerPoint</vt:lpstr>
      <vt:lpstr>Planeamiento y desarrollo de la vivienda.</vt:lpstr>
      <vt:lpstr>Temario</vt:lpstr>
      <vt:lpstr>Planeamiento y evolución de las ciudades.</vt:lpstr>
      <vt:lpstr>Planeamiento y evolución de las ciudades.</vt:lpstr>
      <vt:lpstr>Planeamiento y evolución de las ciudades.</vt:lpstr>
      <vt:lpstr>Planeamiento y evolución de las ciudades.</vt:lpstr>
      <vt:lpstr>Evolución demográfica urbana.</vt:lpstr>
      <vt:lpstr>Evolución demográfica urbana.</vt:lpstr>
      <vt:lpstr>Desarrollo de la vivienda.</vt:lpstr>
      <vt:lpstr>Desarrollo de la vivienda.</vt:lpstr>
      <vt:lpstr>Desarrollo de la vivienda.</vt:lpstr>
      <vt:lpstr>Políticas de vivienda.</vt:lpstr>
      <vt:lpstr>Políticas de vivienda.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Ci5D2</dc:creator>
  <cp:lastModifiedBy>PEPPRIET (PRIETO MELGAR, PEDRO)</cp:lastModifiedBy>
  <cp:revision>11</cp:revision>
  <dcterms:created xsi:type="dcterms:W3CDTF">2022-04-19T18:02:09Z</dcterms:created>
  <dcterms:modified xsi:type="dcterms:W3CDTF">2023-11-20T05:30:05Z</dcterms:modified>
</cp:coreProperties>
</file>

<file path=docProps/thumbnail.jpeg>
</file>